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232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82296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ALOOMU.AU — Q1 · SWANBANK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640080" y="1371600"/>
            <a:ext cx="804672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3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Sovereign AI requires firmed,</a:t>
            </a:r>
            <a:endParaRPr lang="en-US" sz="370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3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in-region power and heat rejection.</a:t>
            </a:r>
            <a:endParaRPr lang="en-US" sz="3700" dirty="0"/>
          </a:p>
        </p:txBody>
      </p:sp>
      <p:sp>
        <p:nvSpPr>
          <p:cNvPr id="5" name="Text 3"/>
          <p:cNvSpPr/>
          <p:nvPr/>
        </p:nvSpPr>
        <p:spPr>
          <a:xfrm>
            <a:off x="640080" y="3017520"/>
            <a:ext cx="69494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CADC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silicon — silicon is buyable. We own both sides: the site that satisfies the law, and the gateway that aggregates the demand.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640080" y="3749040"/>
            <a:ext cx="1938528" cy="868680"/>
          </a:xfrm>
          <a:prstGeom prst="rect">
            <a:avLst/>
          </a:prstGeom>
          <a:solidFill>
            <a:srgbClr val="16313A"/>
          </a:solidFill>
          <a:ln w="12700">
            <a:solidFill>
              <a:srgbClr val="DBE4E7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40080" y="3749040"/>
            <a:ext cx="54864" cy="868680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8" name="Text 6"/>
          <p:cNvSpPr/>
          <p:nvPr/>
        </p:nvSpPr>
        <p:spPr>
          <a:xfrm>
            <a:off x="841248" y="3822192"/>
            <a:ext cx="1645920" cy="45171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1.2 GW</a:t>
            </a:r>
            <a:endParaRPr lang="en-US" sz="2600" dirty="0"/>
          </a:p>
        </p:txBody>
      </p:sp>
      <p:sp>
        <p:nvSpPr>
          <p:cNvPr id="9" name="Text 7"/>
          <p:cNvSpPr/>
          <p:nvPr/>
        </p:nvSpPr>
        <p:spPr>
          <a:xfrm>
            <a:off x="841248" y="4252874"/>
            <a:ext cx="1645920" cy="3300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9FB8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grid connection on site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2770632" y="3749040"/>
            <a:ext cx="1938528" cy="868680"/>
          </a:xfrm>
          <a:prstGeom prst="rect">
            <a:avLst/>
          </a:prstGeom>
          <a:solidFill>
            <a:srgbClr val="16313A"/>
          </a:solidFill>
          <a:ln w="12700">
            <a:solidFill>
              <a:srgbClr val="DBE4E7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2770632" y="3749040"/>
            <a:ext cx="54864" cy="868680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12" name="Text 10"/>
          <p:cNvSpPr/>
          <p:nvPr/>
        </p:nvSpPr>
        <p:spPr>
          <a:xfrm>
            <a:off x="2971800" y="3822192"/>
            <a:ext cx="1645920" cy="45171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336 ha</a:t>
            </a:r>
            <a:endParaRPr lang="en-US" sz="2600" dirty="0"/>
          </a:p>
        </p:txBody>
      </p:sp>
      <p:sp>
        <p:nvSpPr>
          <p:cNvPr id="13" name="Text 11"/>
          <p:cNvSpPr/>
          <p:nvPr/>
        </p:nvSpPr>
        <p:spPr>
          <a:xfrm>
            <a:off x="2971800" y="4252874"/>
            <a:ext cx="1645920" cy="3300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9FB8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brownfield, zoned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4901184" y="3749040"/>
            <a:ext cx="1938528" cy="868680"/>
          </a:xfrm>
          <a:prstGeom prst="rect">
            <a:avLst/>
          </a:prstGeom>
          <a:solidFill>
            <a:srgbClr val="16313A"/>
          </a:solidFill>
          <a:ln w="12700">
            <a:solidFill>
              <a:srgbClr val="DBE4E7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901184" y="3749040"/>
            <a:ext cx="54864" cy="868680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16" name="Text 14"/>
          <p:cNvSpPr/>
          <p:nvPr/>
        </p:nvSpPr>
        <p:spPr>
          <a:xfrm>
            <a:off x="5102352" y="3822192"/>
            <a:ext cx="1645920" cy="45171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385 MW</a:t>
            </a:r>
            <a:endParaRPr lang="en-US" sz="2600" dirty="0"/>
          </a:p>
        </p:txBody>
      </p:sp>
      <p:sp>
        <p:nvSpPr>
          <p:cNvPr id="17" name="Text 15"/>
          <p:cNvSpPr/>
          <p:nvPr/>
        </p:nvSpPr>
        <p:spPr>
          <a:xfrm>
            <a:off x="5102352" y="4252874"/>
            <a:ext cx="1645920" cy="3300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9FB8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firm gas + 500 MWh battery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7031736" y="3749040"/>
            <a:ext cx="1938528" cy="868680"/>
          </a:xfrm>
          <a:prstGeom prst="rect">
            <a:avLst/>
          </a:prstGeom>
          <a:solidFill>
            <a:srgbClr val="16313A"/>
          </a:solidFill>
          <a:ln w="12700">
            <a:solidFill>
              <a:srgbClr val="DBE4E7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7031736" y="3749040"/>
            <a:ext cx="54864" cy="868680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20" name="Text 18"/>
          <p:cNvSpPr/>
          <p:nvPr/>
        </p:nvSpPr>
        <p:spPr>
          <a:xfrm>
            <a:off x="7232904" y="3822192"/>
            <a:ext cx="1645920" cy="45171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 L</a:t>
            </a:r>
            <a:endParaRPr lang="en-US" sz="2600" dirty="0"/>
          </a:p>
        </p:txBody>
      </p:sp>
      <p:sp>
        <p:nvSpPr>
          <p:cNvPr id="21" name="Text 19"/>
          <p:cNvSpPr/>
          <p:nvPr/>
        </p:nvSpPr>
        <p:spPr>
          <a:xfrm>
            <a:off x="7232904" y="4252874"/>
            <a:ext cx="1645920" cy="3300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9FB8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potable water per token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8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9260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PROBLEM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566928"/>
            <a:ext cx="8229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F232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law has two clauses — and one answer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57200" y="1463040"/>
            <a:ext cx="406908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BE4E7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1463040"/>
            <a:ext cx="4069080" cy="82296"/>
          </a:xfrm>
          <a:prstGeom prst="rect">
            <a:avLst/>
          </a:prstGeom>
          <a:solidFill>
            <a:srgbClr val="0D6E6E"/>
          </a:solidFill>
          <a:ln/>
        </p:spPr>
      </p:sp>
      <p:sp>
        <p:nvSpPr>
          <p:cNvPr id="6" name="Text 4"/>
          <p:cNvSpPr/>
          <p:nvPr/>
        </p:nvSpPr>
        <p:spPr>
          <a:xfrm>
            <a:off x="658368" y="1645920"/>
            <a:ext cx="366674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0F232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Firmed, in-region power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658368" y="2029968"/>
            <a:ext cx="3666744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3348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Sovereign AI can't burst offshore to cover a peak or a dead node. You size for peak AND single-node loss in-region — there is no overseas relief valve. The bottleneck is firmed capacity under one cooperative owner, not GPUs.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4800600" y="1463040"/>
            <a:ext cx="406908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BE4E7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800600" y="1463040"/>
            <a:ext cx="4069080" cy="82296"/>
          </a:xfrm>
          <a:prstGeom prst="rect">
            <a:avLst/>
          </a:prstGeom>
          <a:solidFill>
            <a:srgbClr val="0D6E6E"/>
          </a:solidFill>
          <a:ln/>
        </p:spPr>
      </p:sp>
      <p:sp>
        <p:nvSpPr>
          <p:cNvPr id="10" name="Text 8"/>
          <p:cNvSpPr/>
          <p:nvPr/>
        </p:nvSpPr>
        <p:spPr>
          <a:xfrm>
            <a:off x="5001768" y="1645920"/>
            <a:ext cx="366674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0F232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Heat rejection</a:t>
            </a:r>
            <a:endParaRPr lang="en-US" sz="1700" dirty="0"/>
          </a:p>
        </p:txBody>
      </p:sp>
      <p:sp>
        <p:nvSpPr>
          <p:cNvPr id="11" name="Text 9"/>
          <p:cNvSpPr/>
          <p:nvPr/>
        </p:nvSpPr>
        <p:spPr>
          <a:xfrm>
            <a:off x="5001768" y="2029968"/>
            <a:ext cx="3666744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3348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Dense GPU halls are thermally limited. Every kW of compute is a kW of heat that must go somewhere — and evaporative cooling's water draw is the industry's biggest reputational and regulatory exposure.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457200" y="3429000"/>
            <a:ext cx="8412480" cy="1051560"/>
          </a:xfrm>
          <a:prstGeom prst="rect">
            <a:avLst/>
          </a:prstGeom>
          <a:solidFill>
            <a:srgbClr val="0F2329"/>
          </a:solidFill>
          <a:ln/>
        </p:spPr>
      </p:sp>
      <p:sp>
        <p:nvSpPr>
          <p:cNvPr id="13" name="Shape 11"/>
          <p:cNvSpPr/>
          <p:nvPr/>
        </p:nvSpPr>
        <p:spPr>
          <a:xfrm>
            <a:off x="457200" y="3429000"/>
            <a:ext cx="73152" cy="1051560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14" name="Text 12"/>
          <p:cNvSpPr/>
          <p:nvPr/>
        </p:nvSpPr>
        <p:spPr>
          <a:xfrm>
            <a:off x="713232" y="3547872"/>
            <a:ext cx="79552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5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Retired coal-power sites satisfy both clauses at once — </a:t>
            </a:r>
            <a:pPr indent="0" marL="0">
              <a:buNone/>
            </a:pPr>
            <a:r>
              <a:rPr lang="en-US" sz="1550" b="1" dirty="0">
                <a:solidFill>
                  <a:srgbClr val="B886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gigawatt grid + on-site firming + a purpose-built cooling water body</a:t>
            </a:r>
            <a:pPr indent="0" marL="0">
              <a:buNone/>
            </a:pPr>
            <a:r>
              <a:rPr lang="en-US" sz="155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— with a landlord who wants tenants.</a:t>
            </a:r>
            <a:endParaRPr lang="en-US" sz="1550" dirty="0"/>
          </a:p>
        </p:txBody>
      </p:sp>
      <p:sp>
        <p:nvSpPr>
          <p:cNvPr id="15" name="Text 13"/>
          <p:cNvSpPr/>
          <p:nvPr/>
        </p:nvSpPr>
        <p:spPr>
          <a:xfrm>
            <a:off x="457200" y="4818888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6B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AloomU.au — Q1  ·  Confidential draft  ·  June 2026</a:t>
            </a:r>
            <a:endParaRPr lang="en-US" sz="850" dirty="0"/>
          </a:p>
        </p:txBody>
      </p:sp>
      <p:sp>
        <p:nvSpPr>
          <p:cNvPr id="16" name="Text 14"/>
          <p:cNvSpPr/>
          <p:nvPr/>
        </p:nvSpPr>
        <p:spPr>
          <a:xfrm>
            <a:off x="8503920" y="4818888"/>
            <a:ext cx="274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5A6B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8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8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9260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SITE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566928"/>
            <a:ext cx="8229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F232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Swanbank — the strongest near-term candidate in Australia</a:t>
            </a:r>
            <a:endParaRPr lang="en-US" sz="28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645920"/>
          <a:ext cx="8321040" cy="914400"/>
        </p:xfrm>
        <a:graphic>
          <a:graphicData uri="http://schemas.openxmlformats.org/drawingml/2006/table">
            <a:tbl>
              <a:tblPr/>
              <a:tblGrid>
                <a:gridCol w="1554480"/>
                <a:gridCol w="6766560"/>
              </a:tblGrid>
              <a:tr h="49377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b="1" dirty="0">
                          <a:solidFill>
                            <a:srgbClr val="0D6E6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Firm power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82296" marR="82296" marT="82296" marB="82296" anchor="ctr">
                    <a:lnL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84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385 MW combined-cycle gas (Swanbank E) + 250 MW / 500 MWh battery (Q1 2026) + study for +250 MW fast-start turbines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82296" marR="82296" marT="82296" marB="82296" anchor="ctr">
                    <a:lnL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9377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b="1" dirty="0">
                          <a:solidFill>
                            <a:srgbClr val="0D6E6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Grid headroom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82296" marR="82296" marT="82296" marB="82296" anchor="ctr">
                    <a:lnL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84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Up to 1.2 GW connection — built for a power station, under-utilised as coal retires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82296" marR="82296" marT="82296" marB="82296" anchor="ctr">
                    <a:lnL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9377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b="1" dirty="0">
                          <a:solidFill>
                            <a:srgbClr val="0D6E6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Land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82296" marR="82296" marT="82296" marB="82296" anchor="ctr">
                    <a:lnL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84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336 ha brownfield, industrial-zoned; our parcel: 99 ha lease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82296" marR="82296" marT="82296" marB="82296" anchor="ctr">
                    <a:lnL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9377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b="1" dirty="0">
                          <a:solidFill>
                            <a:srgbClr val="0D6E6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Heat sink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82296" marR="82296" marT="82296" marB="82296" anchor="ctr">
                    <a:lnL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84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Swanbank Cooling Water Dam — recycled water since 2007; closed-loop thermal reservoir, no potable draw, no creek discharge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82296" marR="82296" marT="82296" marB="82296" anchor="ctr">
                    <a:lnL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9377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b="1" dirty="0">
                          <a:solidFill>
                            <a:srgbClr val="0D6E6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Landlord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82296" marR="82296" marT="82296" marB="82296" anchor="ctr">
                    <a:lnL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84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CleanCo (QLD govt-owned) actively courting 'innovative' co-located tenants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82296" marR="82296" marT="82296" marB="82296" anchor="ctr">
                    <a:lnL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9377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b="1" dirty="0">
                          <a:solidFill>
                            <a:srgbClr val="0D6E6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Location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82296" marR="82296" marT="82296" marB="82296" anchor="ctr">
                    <a:lnL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84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 km from Ipswich, on Brisbane's doorstep — low-latency AU-east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82296" marR="82296" marT="82296" marB="82296" anchor="ctr">
                    <a:lnL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457200" y="4818888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6B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AloomU.au — Q1  ·  Confidential draft  ·  June 2026</a:t>
            </a:r>
            <a:endParaRPr lang="en-US" sz="850" dirty="0"/>
          </a:p>
        </p:txBody>
      </p:sp>
      <p:sp>
        <p:nvSpPr>
          <p:cNvPr id="6" name="Text 3"/>
          <p:cNvSpPr/>
          <p:nvPr/>
        </p:nvSpPr>
        <p:spPr>
          <a:xfrm>
            <a:off x="8503920" y="4818888"/>
            <a:ext cx="274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5A6B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8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8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9260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MOAT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566928"/>
            <a:ext cx="8229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F232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Own the demand, not just the supply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57200" y="1828800"/>
            <a:ext cx="2286000" cy="868680"/>
          </a:xfrm>
          <a:prstGeom prst="rect">
            <a:avLst/>
          </a:prstGeom>
          <a:solidFill>
            <a:srgbClr val="FFFFFF"/>
          </a:solidFill>
          <a:ln w="12700">
            <a:solidFill>
              <a:srgbClr val="DBE4E7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30352" y="1920240"/>
            <a:ext cx="213969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F232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Every tenant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530352" y="2286000"/>
            <a:ext cx="213969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5A6B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fragmented AI spend</a:t>
            </a:r>
            <a:endParaRPr lang="en-US" sz="950" dirty="0"/>
          </a:p>
        </p:txBody>
      </p:sp>
      <p:sp>
        <p:nvSpPr>
          <p:cNvPr id="7" name="Shape 5"/>
          <p:cNvSpPr/>
          <p:nvPr/>
        </p:nvSpPr>
        <p:spPr>
          <a:xfrm>
            <a:off x="3246120" y="1828800"/>
            <a:ext cx="2651760" cy="868680"/>
          </a:xfrm>
          <a:prstGeom prst="rect">
            <a:avLst/>
          </a:prstGeom>
          <a:solidFill>
            <a:srgbClr val="0F2329"/>
          </a:solidFill>
          <a:ln w="12700">
            <a:solidFill>
              <a:srgbClr val="DBE4E7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319272" y="1920240"/>
            <a:ext cx="250545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ONE GATEWAY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3319272" y="2286000"/>
            <a:ext cx="250545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C8DB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api.tailor.au/v1 — aggregated buy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6400800" y="1325880"/>
            <a:ext cx="2286000" cy="868680"/>
          </a:xfrm>
          <a:prstGeom prst="rect">
            <a:avLst/>
          </a:prstGeom>
          <a:solidFill>
            <a:srgbClr val="FFFFFF"/>
          </a:solidFill>
          <a:ln w="12700">
            <a:solidFill>
              <a:srgbClr val="DBE4E7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473952" y="1417320"/>
            <a:ext cx="213969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F232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Frontier labs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6473952" y="1783080"/>
            <a:ext cx="213969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5A6B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wholesale rates no single tenant gets</a:t>
            </a:r>
            <a:endParaRPr lang="en-US" sz="950" dirty="0"/>
          </a:p>
        </p:txBody>
      </p:sp>
      <p:sp>
        <p:nvSpPr>
          <p:cNvPr id="13" name="Shape 11"/>
          <p:cNvSpPr/>
          <p:nvPr/>
        </p:nvSpPr>
        <p:spPr>
          <a:xfrm>
            <a:off x="6400800" y="2331720"/>
            <a:ext cx="2286000" cy="868680"/>
          </a:xfrm>
          <a:prstGeom prst="rect">
            <a:avLst/>
          </a:prstGeom>
          <a:solidFill>
            <a:srgbClr val="FFF8EC"/>
          </a:solidFill>
          <a:ln w="15875">
            <a:solidFill>
              <a:srgbClr val="B8860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473952" y="2423160"/>
            <a:ext cx="213969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7A5A0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Own Swanbank pool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6473952" y="2788920"/>
            <a:ext cx="213969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8A6D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sovereign floor under every negotiation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2743200" y="2263140"/>
            <a:ext cx="502920" cy="0"/>
          </a:xfrm>
          <a:prstGeom prst="line">
            <a:avLst/>
          </a:prstGeom>
          <a:noFill/>
          <a:ln w="38100">
            <a:solidFill>
              <a:srgbClr val="0D6E6E"/>
            </a:solidFill>
            <a:prstDash val="solid"/>
            <a:tailEnd type="triangle"/>
          </a:ln>
        </p:spPr>
      </p:sp>
      <p:sp>
        <p:nvSpPr>
          <p:cNvPr id="17" name="Shape 15"/>
          <p:cNvSpPr/>
          <p:nvPr/>
        </p:nvSpPr>
        <p:spPr>
          <a:xfrm flipV="1">
            <a:off x="5897880" y="1760220"/>
            <a:ext cx="502920" cy="502920"/>
          </a:xfrm>
          <a:prstGeom prst="line">
            <a:avLst/>
          </a:prstGeom>
          <a:noFill/>
          <a:ln w="38100">
            <a:solidFill>
              <a:srgbClr val="0D6E6E"/>
            </a:solidFill>
            <a:prstDash val="solid"/>
            <a:tailEnd type="triangle"/>
          </a:ln>
        </p:spPr>
      </p:sp>
      <p:sp>
        <p:nvSpPr>
          <p:cNvPr id="18" name="Shape 16"/>
          <p:cNvSpPr/>
          <p:nvPr/>
        </p:nvSpPr>
        <p:spPr>
          <a:xfrm>
            <a:off x="5897880" y="2263140"/>
            <a:ext cx="502920" cy="502920"/>
          </a:xfrm>
          <a:prstGeom prst="line">
            <a:avLst/>
          </a:prstGeom>
          <a:noFill/>
          <a:ln w="38100">
            <a:solidFill>
              <a:srgbClr val="0D6E6E"/>
            </a:solidFill>
            <a:prstDash val="solid"/>
            <a:tailEnd type="triangle"/>
          </a:ln>
        </p:spPr>
      </p:sp>
      <p:sp>
        <p:nvSpPr>
          <p:cNvPr id="19" name="Shape 17"/>
          <p:cNvSpPr/>
          <p:nvPr/>
        </p:nvSpPr>
        <p:spPr>
          <a:xfrm>
            <a:off x="457200" y="3520440"/>
            <a:ext cx="269748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DBE4E7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57200" y="3520440"/>
            <a:ext cx="54864" cy="1005840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21" name="Text 19"/>
          <p:cNvSpPr/>
          <p:nvPr/>
        </p:nvSpPr>
        <p:spPr>
          <a:xfrm>
            <a:off x="603504" y="3602736"/>
            <a:ext cx="2423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6E6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Leverage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603504" y="3904488"/>
            <a:ext cx="2423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348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Aggregated volume negotiates wholesale; resell at retail — the spread is ours.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3310128" y="3520440"/>
            <a:ext cx="269748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DBE4E7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3310128" y="3520440"/>
            <a:ext cx="54864" cy="1005840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25" name="Text 23"/>
          <p:cNvSpPr/>
          <p:nvPr/>
        </p:nvSpPr>
        <p:spPr>
          <a:xfrm>
            <a:off x="3456432" y="3602736"/>
            <a:ext cx="2423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6E6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Floor + ceiling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3456432" y="3904488"/>
            <a:ext cx="2423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348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Owning supply caps what labs charge us; owning demand caps what they charge everyone.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6163056" y="3520440"/>
            <a:ext cx="269748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DBE4E7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6163056" y="3520440"/>
            <a:ext cx="54864" cy="1005840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29" name="Text 27"/>
          <p:cNvSpPr/>
          <p:nvPr/>
        </p:nvSpPr>
        <p:spPr>
          <a:xfrm>
            <a:off x="6309360" y="3602736"/>
            <a:ext cx="2423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6E6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It compounds</a:t>
            </a:r>
            <a:endParaRPr lang="en-US" sz="1300" dirty="0"/>
          </a:p>
        </p:txBody>
      </p:sp>
      <p:sp>
        <p:nvSpPr>
          <p:cNvPr id="30" name="Text 28"/>
          <p:cNvSpPr/>
          <p:nvPr/>
        </p:nvSpPr>
        <p:spPr>
          <a:xfrm>
            <a:off x="6309360" y="3904488"/>
            <a:ext cx="2423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348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More tenants → better rates → sharper price → more tenants.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457200" y="4818888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6B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AloomU.au — Q1  ·  Confidential draft  ·  June 2026</a:t>
            </a:r>
            <a:endParaRPr lang="en-US" sz="850" dirty="0"/>
          </a:p>
        </p:txBody>
      </p:sp>
      <p:sp>
        <p:nvSpPr>
          <p:cNvPr id="32" name="Text 30"/>
          <p:cNvSpPr/>
          <p:nvPr/>
        </p:nvSpPr>
        <p:spPr>
          <a:xfrm>
            <a:off x="8503920" y="4818888"/>
            <a:ext cx="274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5A6B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8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8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9260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UNIT ECONOMICS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566928"/>
            <a:ext cx="8229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F232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Energy is a rounding error — the spread is the business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57200" y="1481328"/>
            <a:ext cx="2697480" cy="1371600"/>
          </a:xfrm>
          <a:prstGeom prst="rect">
            <a:avLst/>
          </a:prstGeom>
          <a:solidFill>
            <a:srgbClr val="FFFFFF"/>
          </a:solidFill>
          <a:ln w="12700">
            <a:solidFill>
              <a:srgbClr val="DBE4E7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1481328"/>
            <a:ext cx="54864" cy="1371600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6" name="Text 4"/>
          <p:cNvSpPr/>
          <p:nvPr/>
        </p:nvSpPr>
        <p:spPr>
          <a:xfrm>
            <a:off x="658368" y="1554480"/>
            <a:ext cx="2404872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0D6E6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$2.35</a:t>
            </a:r>
            <a:endParaRPr lang="en-US" sz="3400" dirty="0"/>
          </a:p>
        </p:txBody>
      </p:sp>
      <p:sp>
        <p:nvSpPr>
          <p:cNvPr id="7" name="Text 5"/>
          <p:cNvSpPr/>
          <p:nvPr/>
        </p:nvSpPr>
        <p:spPr>
          <a:xfrm>
            <a:off x="658368" y="2276856"/>
            <a:ext cx="2404872" cy="5212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5A6B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rental revenue / GPU-hr (1-yr contract, 2026 market)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3310128" y="1481328"/>
            <a:ext cx="2697480" cy="1371600"/>
          </a:xfrm>
          <a:prstGeom prst="rect">
            <a:avLst/>
          </a:prstGeom>
          <a:solidFill>
            <a:srgbClr val="FFFFFF"/>
          </a:solidFill>
          <a:ln w="12700">
            <a:solidFill>
              <a:srgbClr val="DBE4E7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3310128" y="1481328"/>
            <a:ext cx="54864" cy="1371600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10" name="Text 8"/>
          <p:cNvSpPr/>
          <p:nvPr/>
        </p:nvSpPr>
        <p:spPr>
          <a:xfrm>
            <a:off x="3511296" y="1554480"/>
            <a:ext cx="2404872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0D6E6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$0.05</a:t>
            </a:r>
            <a:endParaRPr lang="en-US" sz="3400" dirty="0"/>
          </a:p>
        </p:txBody>
      </p:sp>
      <p:sp>
        <p:nvSpPr>
          <p:cNvPr id="11" name="Text 9"/>
          <p:cNvSpPr/>
          <p:nvPr/>
        </p:nvSpPr>
        <p:spPr>
          <a:xfrm>
            <a:off x="3511296" y="2276856"/>
            <a:ext cx="2404872" cy="5212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5A6B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energy cost / GPU-hr at ~$65/MWh incl. cooling overhead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6163056" y="1481328"/>
            <a:ext cx="2697480" cy="1371600"/>
          </a:xfrm>
          <a:prstGeom prst="rect">
            <a:avLst/>
          </a:prstGeom>
          <a:solidFill>
            <a:srgbClr val="FFFFFF"/>
          </a:solidFill>
          <a:ln w="12700">
            <a:solidFill>
              <a:srgbClr val="DBE4E7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163056" y="1481328"/>
            <a:ext cx="54864" cy="1371600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14" name="Text 12"/>
          <p:cNvSpPr/>
          <p:nvPr/>
        </p:nvSpPr>
        <p:spPr>
          <a:xfrm>
            <a:off x="6364224" y="1554480"/>
            <a:ext cx="2404872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0D6E6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&lt;3%</a:t>
            </a:r>
            <a:endParaRPr lang="en-US" sz="3400" dirty="0"/>
          </a:p>
        </p:txBody>
      </p:sp>
      <p:sp>
        <p:nvSpPr>
          <p:cNvPr id="15" name="Text 13"/>
          <p:cNvSpPr/>
          <p:nvPr/>
        </p:nvSpPr>
        <p:spPr>
          <a:xfrm>
            <a:off x="6364224" y="2276856"/>
            <a:ext cx="2404872" cy="5212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5A6B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revenue is electricity — the moat is firmed capacity + uptime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457200" y="3246120"/>
            <a:ext cx="841248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DBE4E7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57200" y="3246120"/>
            <a:ext cx="73152" cy="1051560"/>
          </a:xfrm>
          <a:prstGeom prst="rect">
            <a:avLst/>
          </a:prstGeom>
          <a:solidFill>
            <a:srgbClr val="0D6E6E"/>
          </a:solidFill>
          <a:ln/>
        </p:spPr>
      </p:sp>
      <p:sp>
        <p:nvSpPr>
          <p:cNvPr id="18" name="Text 16"/>
          <p:cNvSpPr/>
          <p:nvPr/>
        </p:nvSpPr>
        <p:spPr>
          <a:xfrm>
            <a:off x="731520" y="3310128"/>
            <a:ext cx="7955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0D6E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Demand tailwind:  </a:t>
            </a:r>
            <a:pPr indent="0" marL="0">
              <a:buNone/>
            </a:pPr>
            <a:r>
              <a:rPr lang="en-US" sz="1250" dirty="0">
                <a:solidFill>
                  <a:srgbClr val="3348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1-yr H100 contracts rose ~40% in six months (Oct 2025 → Mar 2026) on sold-out capacity. New firmed supply enters a structurally short market — and AU-sovereign demand can't be served offshore at any price.</a:t>
            </a:r>
            <a:endParaRPr lang="en-US" sz="1350" dirty="0"/>
          </a:p>
        </p:txBody>
      </p:sp>
      <p:sp>
        <p:nvSpPr>
          <p:cNvPr id="19" name="Text 17"/>
          <p:cNvSpPr/>
          <p:nvPr/>
        </p:nvSpPr>
        <p:spPr>
          <a:xfrm>
            <a:off x="457200" y="4818888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6B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AloomU.au — Q1  ·  Confidential draft  ·  June 2026</a:t>
            </a:r>
            <a:endParaRPr lang="en-US" sz="850" dirty="0"/>
          </a:p>
        </p:txBody>
      </p:sp>
      <p:sp>
        <p:nvSpPr>
          <p:cNvPr id="20" name="Text 18"/>
          <p:cNvSpPr/>
          <p:nvPr/>
        </p:nvSpPr>
        <p:spPr>
          <a:xfrm>
            <a:off x="8503920" y="4818888"/>
            <a:ext cx="274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5A6B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8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8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9260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PILOT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566928"/>
            <a:ext cx="8229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F232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~2 MW · ~2,850 GPUs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57200" y="1463040"/>
            <a:ext cx="1627632" cy="841248"/>
          </a:xfrm>
          <a:prstGeom prst="rect">
            <a:avLst/>
          </a:prstGeom>
          <a:solidFill>
            <a:srgbClr val="FFFFFF"/>
          </a:solidFill>
          <a:ln w="12700">
            <a:solidFill>
              <a:srgbClr val="DBE4E7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1463040"/>
            <a:ext cx="54864" cy="841248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6" name="Text 4"/>
          <p:cNvSpPr/>
          <p:nvPr/>
        </p:nvSpPr>
        <p:spPr>
          <a:xfrm>
            <a:off x="658368" y="1536192"/>
            <a:ext cx="1335024" cy="437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D6E6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~$50m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658368" y="1950964"/>
            <a:ext cx="1335024" cy="31967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5A6B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annual revenue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2153412" y="1463040"/>
            <a:ext cx="1627632" cy="841248"/>
          </a:xfrm>
          <a:prstGeom prst="rect">
            <a:avLst/>
          </a:prstGeom>
          <a:solidFill>
            <a:srgbClr val="FFFFFF"/>
          </a:solidFill>
          <a:ln w="12700">
            <a:solidFill>
              <a:srgbClr val="DBE4E7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2153412" y="1463040"/>
            <a:ext cx="54864" cy="841248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10" name="Text 8"/>
          <p:cNvSpPr/>
          <p:nvPr/>
        </p:nvSpPr>
        <p:spPr>
          <a:xfrm>
            <a:off x="2354580" y="1536192"/>
            <a:ext cx="1335024" cy="437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D6E6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~$41m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2354580" y="1950964"/>
            <a:ext cx="1335024" cy="31967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5A6B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 (~83%)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3849624" y="1463040"/>
            <a:ext cx="1627632" cy="841248"/>
          </a:xfrm>
          <a:prstGeom prst="rect">
            <a:avLst/>
          </a:prstGeom>
          <a:solidFill>
            <a:srgbClr val="FFFFFF"/>
          </a:solidFill>
          <a:ln w="12700">
            <a:solidFill>
              <a:srgbClr val="DBE4E7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849624" y="1463040"/>
            <a:ext cx="54864" cy="841248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14" name="Text 12"/>
          <p:cNvSpPr/>
          <p:nvPr/>
        </p:nvSpPr>
        <p:spPr>
          <a:xfrm>
            <a:off x="4050792" y="1536192"/>
            <a:ext cx="1335024" cy="437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D6E6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~$98m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4050792" y="1950964"/>
            <a:ext cx="1335024" cy="31967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5A6B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capex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5545836" y="1463040"/>
            <a:ext cx="1627632" cy="841248"/>
          </a:xfrm>
          <a:prstGeom prst="rect">
            <a:avLst/>
          </a:prstGeom>
          <a:solidFill>
            <a:srgbClr val="FFFFFF"/>
          </a:solidFill>
          <a:ln w="12700">
            <a:solidFill>
              <a:srgbClr val="DBE4E7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5545836" y="1463040"/>
            <a:ext cx="54864" cy="841248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18" name="Text 16"/>
          <p:cNvSpPr/>
          <p:nvPr/>
        </p:nvSpPr>
        <p:spPr>
          <a:xfrm>
            <a:off x="5747004" y="1536192"/>
            <a:ext cx="1335024" cy="437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D6E6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~$116m</a:t>
            </a:r>
            <a:endParaRPr lang="en-US" sz="2000" dirty="0"/>
          </a:p>
        </p:txBody>
      </p:sp>
      <p:sp>
        <p:nvSpPr>
          <p:cNvPr id="19" name="Text 17"/>
          <p:cNvSpPr/>
          <p:nvPr/>
        </p:nvSpPr>
        <p:spPr>
          <a:xfrm>
            <a:off x="5747004" y="1950964"/>
            <a:ext cx="1335024" cy="31967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5A6B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raise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7242048" y="1463040"/>
            <a:ext cx="1627632" cy="841248"/>
          </a:xfrm>
          <a:prstGeom prst="rect">
            <a:avLst/>
          </a:prstGeom>
          <a:solidFill>
            <a:srgbClr val="FFFFFF"/>
          </a:solidFill>
          <a:ln w="12700">
            <a:solidFill>
              <a:srgbClr val="DBE4E7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7242048" y="1463040"/>
            <a:ext cx="54864" cy="841248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22" name="Text 20"/>
          <p:cNvSpPr/>
          <p:nvPr/>
        </p:nvSpPr>
        <p:spPr>
          <a:xfrm>
            <a:off x="7443216" y="1536192"/>
            <a:ext cx="1335024" cy="437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D6E6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~2.4 yr</a:t>
            </a:r>
            <a:endParaRPr lang="en-US" sz="2000" dirty="0"/>
          </a:p>
        </p:txBody>
      </p:sp>
      <p:sp>
        <p:nvSpPr>
          <p:cNvPr id="23" name="Text 21"/>
          <p:cNvSpPr/>
          <p:nvPr/>
        </p:nvSpPr>
        <p:spPr>
          <a:xfrm>
            <a:off x="7443216" y="1950964"/>
            <a:ext cx="1335024" cy="31967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5A6B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simple payback</a:t>
            </a:r>
            <a:endParaRPr lang="en-US" sz="105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2560320"/>
          <a:ext cx="8412480" cy="914400"/>
        </p:xfrm>
        <a:graphic>
          <a:graphicData uri="http://schemas.openxmlformats.org/drawingml/2006/table">
            <a:tbl>
              <a:tblPr/>
              <a:tblGrid>
                <a:gridCol w="3017520"/>
                <a:gridCol w="1188720"/>
                <a:gridCol w="4206240"/>
              </a:tblGrid>
              <a:tr h="38404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Use of funds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91440" marB="91440" anchor="ctr">
                    <a:lnL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6E6E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Amount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91440" marB="91440" anchor="ctr">
                    <a:lnL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6E6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Note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91440" marB="91440" anchor="ctr">
                    <a:lnL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6E6E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33484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GPU hardware (69%)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91440" marB="91440" anchor="ctr">
                    <a:lnL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1B5E2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~$80m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91440" marB="91440" anchor="ctr">
                    <a:lnL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33484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financeable, resaleable — vendor-finance cuts the equity cheque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91440" marB="91440" anchor="ctr">
                    <a:lnL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33484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Power + cooling fit-out (16%)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91440" marB="91440" anchor="ctr">
                    <a:lnL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8F8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1B5E2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~$18m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91440" marB="91440" anchor="ctr">
                    <a:lnL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8F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33484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275kV→33kV→LV + rectifiers, liquid loop, civil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91440" marB="91440" anchor="ctr">
                    <a:lnL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8F8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33484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Connection + working capital + team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91440" marB="91440" anchor="ctr">
                    <a:lnL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1B5E2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~$8m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91440" marB="91440" anchor="ctr">
                    <a:lnL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33484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yr-1 Powerlink C&amp;A, 6-mo runway, core hires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91440" marB="91440" anchor="ctr">
                    <a:lnL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33484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Contingency (10%)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91440" marB="91440" anchor="ctr">
                    <a:lnL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8F8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1B5E2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~$11m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91440" marB="91440" anchor="ctr">
                    <a:lnL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8F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33484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buffer on capex + setup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91440" marB="91440" anchor="ctr">
                    <a:lnL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8F8"/>
                    </a:solidFill>
                  </a:tcPr>
                </a:tc>
              </a:tr>
            </a:tbl>
          </a:graphicData>
        </a:graphic>
      </p:graphicFrame>
      <p:sp>
        <p:nvSpPr>
          <p:cNvPr id="25" name="Text 22"/>
          <p:cNvSpPr/>
          <p:nvPr/>
        </p:nvSpPr>
        <p:spPr>
          <a:xfrm>
            <a:off x="457200" y="4526280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A6B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Assumes $2.35/GPU-hr @ 85% utilisation, $65/MWh energy. Stabilised Yr-1, before financing/tax/ramp. Sensitivity grid (down to $1.80/hr, 65% util) in the model.</a:t>
            </a:r>
            <a:endParaRPr lang="en-US" sz="900" dirty="0"/>
          </a:p>
        </p:txBody>
      </p:sp>
      <p:sp>
        <p:nvSpPr>
          <p:cNvPr id="26" name="Text 23"/>
          <p:cNvSpPr/>
          <p:nvPr/>
        </p:nvSpPr>
        <p:spPr>
          <a:xfrm>
            <a:off x="457200" y="4818888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6B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AloomU.au — Q1  ·  Confidential draft  ·  June 2026</a:t>
            </a:r>
            <a:endParaRPr lang="en-US" sz="850" dirty="0"/>
          </a:p>
        </p:txBody>
      </p:sp>
      <p:sp>
        <p:nvSpPr>
          <p:cNvPr id="27" name="Text 24"/>
          <p:cNvSpPr/>
          <p:nvPr/>
        </p:nvSpPr>
        <p:spPr>
          <a:xfrm>
            <a:off x="8503920" y="4818888"/>
            <a:ext cx="274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5A6B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8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8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9260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COMMERCIAL TERMS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566928"/>
            <a:ext cx="8229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F232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Costed by component — with a 50× runway on the same connection</a:t>
            </a:r>
            <a:endParaRPr lang="en-US" sz="2800" dirty="0"/>
          </a:p>
        </p:txBody>
      </p:sp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371600"/>
          <a:ext cx="5120640" cy="914400"/>
        </p:xfrm>
        <a:graphic>
          <a:graphicData uri="http://schemas.openxmlformats.org/drawingml/2006/table">
            <a:tbl>
              <a:tblPr/>
              <a:tblGrid>
                <a:gridCol w="1143000"/>
                <a:gridCol w="2606040"/>
                <a:gridCol w="1371600"/>
              </a:tblGrid>
              <a:tr h="51206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Component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3152" marR="73152" marT="73152" marB="73152" anchor="ctr">
                    <a:lnL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6E6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Structure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3152" marR="73152" marT="73152" marB="73152" anchor="ctr">
                    <a:lnL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6E6E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Cost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3152" marR="73152" marT="73152" marB="73152" anchor="ctr">
                    <a:lnL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6E6E"/>
                    </a:solidFill>
                  </a:tcPr>
                </a:tc>
              </a:tr>
              <a:tr h="512064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b="1" dirty="0">
                          <a:solidFill>
                            <a:srgbClr val="0D6E6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Land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3152" marR="73152" marT="73152" marB="73152" anchor="ctr">
                    <a:lnL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33484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99 ha lease (within 336 ha precinct)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3152" marR="73152" marT="73152" marB="73152" anchor="ctr">
                    <a:lnL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dirty="0">
                          <a:solidFill>
                            <a:srgbClr val="33484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rate + term TBC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3152" marR="73152" marT="73152" marB="73152" anchor="ctr">
                    <a:lnL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12064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b="1" dirty="0">
                          <a:solidFill>
                            <a:srgbClr val="0D6E6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Grid connection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3152" marR="73152" marT="73152" marB="73152" anchor="ctr">
                    <a:lnL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8F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33484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Powerlink Connection &amp; Access, N-1 firm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3152" marR="73152" marT="73152" marB="73152" anchor="ctr">
                    <a:lnL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8F8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dirty="0">
                          <a:solidFill>
                            <a:srgbClr val="33484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~$2.5m / yr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3152" marR="73152" marT="73152" marB="73152" anchor="ctr">
                    <a:lnL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8F8"/>
                    </a:solidFill>
                  </a:tcPr>
                </a:tc>
              </a:tr>
              <a:tr h="512064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b="1" dirty="0">
                          <a:solidFill>
                            <a:srgbClr val="0D6E6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Energy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3152" marR="73152" marT="73152" marB="73152" anchor="ctr">
                    <a:lnL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33484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Firmed behind-the-meter (gas + battery)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3152" marR="73152" marT="73152" marB="73152" anchor="ctr">
                    <a:lnL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dirty="0">
                          <a:solidFill>
                            <a:srgbClr val="33484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~$65 / MWh benchmark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3152" marR="73152" marT="73152" marB="73152" anchor="ctr">
                    <a:lnL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12064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b="1" dirty="0">
                          <a:solidFill>
                            <a:srgbClr val="0D6E6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Reticulation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3152" marR="73152" marT="73152" marB="73152" anchor="ctr">
                    <a:lnL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8F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33484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275 kV incomer → 33 kV → 240 V + rectifiers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3152" marR="73152" marT="73152" marB="73152" anchor="ctr">
                    <a:lnL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8F8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dirty="0">
                          <a:solidFill>
                            <a:srgbClr val="33484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capex TBC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3152" marR="73152" marT="73152" marB="73152" anchor="ctr">
                    <a:lnL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8F8"/>
                    </a:solidFill>
                  </a:tcPr>
                </a:tc>
              </a:tr>
              <a:tr h="512064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b="1" dirty="0">
                          <a:solidFill>
                            <a:srgbClr val="0D6E6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Cooling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3152" marR="73152" marT="73152" marB="73152" anchor="ctr">
                    <a:lnL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33484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Closed-loop to Cooling Water Dam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3152" marR="73152" marT="73152" marB="73152" anchor="ctr">
                    <a:lnL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dirty="0">
                          <a:solidFill>
                            <a:srgbClr val="33484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capex TBC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3152" marR="73152" marT="73152" marB="73152" anchor="ctr">
                    <a:lnL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852160" y="1371600"/>
          <a:ext cx="3017520" cy="914400"/>
        </p:xfrm>
        <a:graphic>
          <a:graphicData uri="http://schemas.openxmlformats.org/drawingml/2006/table">
            <a:tbl>
              <a:tblPr/>
              <a:tblGrid>
                <a:gridCol w="1188720"/>
                <a:gridCol w="822960"/>
                <a:gridCol w="1005840"/>
              </a:tblGrid>
              <a:tr h="38404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54864" marR="54864" marT="54864" marB="54864" anchor="ctr">
                    <a:lnL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329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IT MW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54864" marR="54864" marT="54864" marB="54864" anchor="ctr">
                    <a:lnL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329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GPUs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54864" marR="54864" marT="54864" marB="54864" anchor="ctr">
                    <a:lnL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329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b="1" dirty="0">
                          <a:solidFill>
                            <a:srgbClr val="33484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Pilot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54864" marR="54864" marT="54864" marB="54864" anchor="ctr">
                    <a:lnL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dirty="0">
                          <a:solidFill>
                            <a:srgbClr val="33484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54864" marR="54864" marT="54864" marB="54864" anchor="ctr">
                    <a:lnL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dirty="0">
                          <a:solidFill>
                            <a:srgbClr val="33484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~2,850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54864" marR="54864" marT="54864" marB="54864" anchor="ctr">
                    <a:lnL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b="1" dirty="0">
                          <a:solidFill>
                            <a:srgbClr val="33484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Phase 1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54864" marR="54864" marT="54864" marB="54864" anchor="ctr">
                    <a:lnL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8F8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dirty="0">
                          <a:solidFill>
                            <a:srgbClr val="33484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54864" marR="54864" marT="54864" marB="54864" anchor="ctr">
                    <a:lnL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8F8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dirty="0">
                          <a:solidFill>
                            <a:srgbClr val="33484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~28,500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54864" marR="54864" marT="54864" marB="54864" anchor="ctr">
                    <a:lnL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8F8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b="1" dirty="0">
                          <a:solidFill>
                            <a:srgbClr val="33484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Build-out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54864" marR="54864" marT="54864" marB="54864" anchor="ctr">
                    <a:lnL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dirty="0">
                          <a:solidFill>
                            <a:srgbClr val="33484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100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54864" marR="54864" marT="54864" marB="54864" anchor="ctr">
                    <a:lnL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dirty="0">
                          <a:solidFill>
                            <a:srgbClr val="33484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~142,000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54864" marR="54864" marT="54864" marB="54864" anchor="ctr">
                    <a:lnL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b="1" dirty="0">
                          <a:solidFill>
                            <a:srgbClr val="33484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Envelope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54864" marR="54864" marT="54864" marB="54864" anchor="ctr">
                    <a:lnL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8F8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dirty="0">
                          <a:solidFill>
                            <a:srgbClr val="33484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1,200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54864" marR="54864" marT="54864" marB="54864" anchor="ctr">
                    <a:lnL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8F8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dirty="0">
                          <a:solidFill>
                            <a:srgbClr val="33484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54864" marR="54864" marT="54864" marB="54864" anchor="ctr">
                    <a:lnL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8F8"/>
                    </a:solidFill>
                  </a:tcPr>
                </a:tc>
              </a:tr>
            </a:tbl>
          </a:graphicData>
        </a:graphic>
      </p:graphicFrame>
      <p:sp>
        <p:nvSpPr>
          <p:cNvPr id="6" name="Shape 2"/>
          <p:cNvSpPr/>
          <p:nvPr/>
        </p:nvSpPr>
        <p:spPr>
          <a:xfrm>
            <a:off x="5852160" y="3611880"/>
            <a:ext cx="3017520" cy="868680"/>
          </a:xfrm>
          <a:prstGeom prst="rect">
            <a:avLst/>
          </a:prstGeom>
          <a:solidFill>
            <a:srgbClr val="FFF8EC"/>
          </a:solidFill>
          <a:ln w="15875">
            <a:solidFill>
              <a:srgbClr val="B8860B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5989320" y="3611880"/>
            <a:ext cx="27432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A5A0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100 MW build-out — a top-tier AI campus globally — uses &lt;10% of the connection.</a:t>
            </a:r>
            <a:endParaRPr lang="en-US" sz="1100" dirty="0"/>
          </a:p>
        </p:txBody>
      </p:sp>
      <p:sp>
        <p:nvSpPr>
          <p:cNvPr id="8" name="Text 4"/>
          <p:cNvSpPr/>
          <p:nvPr/>
        </p:nvSpPr>
        <p:spPr>
          <a:xfrm>
            <a:off x="457200" y="4818888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6B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AloomU.au — Q1  ·  Confidential draft  ·  June 2026</a:t>
            </a:r>
            <a:endParaRPr lang="en-US" sz="850" dirty="0"/>
          </a:p>
        </p:txBody>
      </p:sp>
      <p:sp>
        <p:nvSpPr>
          <p:cNvPr id="9" name="Text 5"/>
          <p:cNvSpPr/>
          <p:nvPr/>
        </p:nvSpPr>
        <p:spPr>
          <a:xfrm>
            <a:off x="8503920" y="4818888"/>
            <a:ext cx="274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5A6B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8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4F8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9260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PRESSURE-TESTED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566928"/>
            <a:ext cx="8229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F232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risks we name — and why incumbents can't follow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57200" y="1371600"/>
            <a:ext cx="5074920" cy="603504"/>
          </a:xfrm>
          <a:prstGeom prst="rect">
            <a:avLst/>
          </a:prstGeom>
          <a:solidFill>
            <a:srgbClr val="FFFFFF"/>
          </a:solidFill>
          <a:ln w="9525">
            <a:solidFill>
              <a:srgbClr val="DBE4E7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1371600"/>
            <a:ext cx="54864" cy="603504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6" name="Text 4"/>
          <p:cNvSpPr/>
          <p:nvPr/>
        </p:nvSpPr>
        <p:spPr>
          <a:xfrm>
            <a:off x="640080" y="1408176"/>
            <a:ext cx="47548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80" b="1" dirty="0">
                <a:solidFill>
                  <a:srgbClr val="0F232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GPU price decay — </a:t>
            </a:r>
            <a:pPr indent="0" marL="0">
              <a:buNone/>
            </a:pPr>
            <a:r>
              <a:rPr lang="en-US" sz="980" dirty="0">
                <a:solidFill>
                  <a:srgbClr val="3348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2.4-yr payback inside depreciation; modelled to $1.80/hr; aggregation margin is price-agnostic</a:t>
            </a:r>
            <a:endParaRPr lang="en-US" sz="980" dirty="0"/>
          </a:p>
        </p:txBody>
      </p:sp>
      <p:sp>
        <p:nvSpPr>
          <p:cNvPr id="7" name="Shape 5"/>
          <p:cNvSpPr/>
          <p:nvPr/>
        </p:nvSpPr>
        <p:spPr>
          <a:xfrm>
            <a:off x="457200" y="2176272"/>
            <a:ext cx="5074920" cy="603504"/>
          </a:xfrm>
          <a:prstGeom prst="rect">
            <a:avLst/>
          </a:prstGeom>
          <a:solidFill>
            <a:srgbClr val="FFFFFF"/>
          </a:solidFill>
          <a:ln w="9525">
            <a:solidFill>
              <a:srgbClr val="DBE4E7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457200" y="2176272"/>
            <a:ext cx="54864" cy="603504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9" name="Text 7"/>
          <p:cNvSpPr/>
          <p:nvPr/>
        </p:nvSpPr>
        <p:spPr>
          <a:xfrm>
            <a:off x="640080" y="2212848"/>
            <a:ext cx="47548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80" b="1" dirty="0">
                <a:solidFill>
                  <a:srgbClr val="0F232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Utilisation — </a:t>
            </a:r>
            <a:pPr indent="0" marL="0">
              <a:buNone/>
            </a:pPr>
            <a:r>
              <a:rPr lang="en-US" sz="980" dirty="0">
                <a:solidFill>
                  <a:srgbClr val="3348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gateway routes owned tenant demand first — not a cold sales pipeline</a:t>
            </a:r>
            <a:endParaRPr lang="en-US" sz="980" dirty="0"/>
          </a:p>
        </p:txBody>
      </p:sp>
      <p:sp>
        <p:nvSpPr>
          <p:cNvPr id="10" name="Shape 8"/>
          <p:cNvSpPr/>
          <p:nvPr/>
        </p:nvSpPr>
        <p:spPr>
          <a:xfrm>
            <a:off x="457200" y="2980944"/>
            <a:ext cx="5074920" cy="603504"/>
          </a:xfrm>
          <a:prstGeom prst="rect">
            <a:avLst/>
          </a:prstGeom>
          <a:solidFill>
            <a:srgbClr val="FFFFFF"/>
          </a:solidFill>
          <a:ln w="9525">
            <a:solidFill>
              <a:srgbClr val="DBE4E7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57200" y="2980944"/>
            <a:ext cx="54864" cy="603504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12" name="Text 10"/>
          <p:cNvSpPr/>
          <p:nvPr/>
        </p:nvSpPr>
        <p:spPr>
          <a:xfrm>
            <a:off x="640080" y="3017520"/>
            <a:ext cx="47548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80" b="1" dirty="0">
                <a:solidFill>
                  <a:srgbClr val="0F232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PFAS / environment — </a:t>
            </a:r>
            <a:pPr indent="0" marL="0">
              <a:buNone/>
            </a:pPr>
            <a:r>
              <a:rPr lang="en-US" sz="980" dirty="0">
                <a:solidFill>
                  <a:srgbClr val="3348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closed-loop consumes &amp; discharges nothing; named up front with CleanCo</a:t>
            </a:r>
            <a:endParaRPr lang="en-US" sz="980" dirty="0"/>
          </a:p>
        </p:txBody>
      </p:sp>
      <p:sp>
        <p:nvSpPr>
          <p:cNvPr id="13" name="Shape 11"/>
          <p:cNvSpPr/>
          <p:nvPr/>
        </p:nvSpPr>
        <p:spPr>
          <a:xfrm>
            <a:off x="457200" y="3785616"/>
            <a:ext cx="5074920" cy="603504"/>
          </a:xfrm>
          <a:prstGeom prst="rect">
            <a:avLst/>
          </a:prstGeom>
          <a:solidFill>
            <a:srgbClr val="FFFFFF"/>
          </a:solidFill>
          <a:ln w="9525">
            <a:solidFill>
              <a:srgbClr val="DBE4E7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57200" y="3785616"/>
            <a:ext cx="54864" cy="603504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15" name="Text 13"/>
          <p:cNvSpPr/>
          <p:nvPr/>
        </p:nvSpPr>
        <p:spPr>
          <a:xfrm>
            <a:off x="640080" y="3822192"/>
            <a:ext cx="47548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80" b="1" dirty="0">
                <a:solidFill>
                  <a:srgbClr val="0F232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Capex intensity — </a:t>
            </a:r>
            <a:pPr indent="0" marL="0">
              <a:buNone/>
            </a:pPr>
            <a:r>
              <a:rPr lang="en-US" sz="980" dirty="0">
                <a:solidFill>
                  <a:srgbClr val="3348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GPUs are resaleable, financeable — vendor-finance cuts the equity cheque</a:t>
            </a:r>
            <a:endParaRPr lang="en-US" sz="980" dirty="0"/>
          </a:p>
        </p:txBody>
      </p:sp>
      <p:sp>
        <p:nvSpPr>
          <p:cNvPr id="16" name="Shape 14"/>
          <p:cNvSpPr/>
          <p:nvPr/>
        </p:nvSpPr>
        <p:spPr>
          <a:xfrm>
            <a:off x="5806440" y="1371600"/>
            <a:ext cx="3063240" cy="676656"/>
          </a:xfrm>
          <a:prstGeom prst="rect">
            <a:avLst/>
          </a:prstGeom>
          <a:solidFill>
            <a:srgbClr val="FFFFFF"/>
          </a:solidFill>
          <a:ln w="9525">
            <a:solidFill>
              <a:srgbClr val="DBE4E7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5806440" y="1371600"/>
            <a:ext cx="54864" cy="676656"/>
          </a:xfrm>
          <a:prstGeom prst="rect">
            <a:avLst/>
          </a:prstGeom>
          <a:solidFill>
            <a:srgbClr val="0D6E6E"/>
          </a:solidFill>
          <a:ln/>
        </p:spPr>
      </p:sp>
      <p:sp>
        <p:nvSpPr>
          <p:cNvPr id="18" name="Text 16"/>
          <p:cNvSpPr/>
          <p:nvPr/>
        </p:nvSpPr>
        <p:spPr>
          <a:xfrm>
            <a:off x="5989320" y="1417320"/>
            <a:ext cx="278892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20" b="1" dirty="0">
                <a:solidFill>
                  <a:srgbClr val="0D6E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Hyperscalers (AWS/Azure AU)</a:t>
            </a:r>
            <a:endParaRPr lang="en-US" sz="920" dirty="0"/>
          </a:p>
          <a:p>
            <a:pPr indent="0" marL="0">
              <a:buNone/>
            </a:pPr>
            <a:r>
              <a:rPr lang="en-US" sz="920" dirty="0">
                <a:solidFill>
                  <a:srgbClr val="3348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'AU region' is a location, not sovereignty — foreign-owned, offshore jurisdiction</a:t>
            </a:r>
            <a:endParaRPr lang="en-US" sz="920" dirty="0"/>
          </a:p>
        </p:txBody>
      </p:sp>
      <p:sp>
        <p:nvSpPr>
          <p:cNvPr id="19" name="Shape 17"/>
          <p:cNvSpPr/>
          <p:nvPr/>
        </p:nvSpPr>
        <p:spPr>
          <a:xfrm>
            <a:off x="5806440" y="2212848"/>
            <a:ext cx="3063240" cy="676656"/>
          </a:xfrm>
          <a:prstGeom prst="rect">
            <a:avLst/>
          </a:prstGeom>
          <a:solidFill>
            <a:srgbClr val="FFFFFF"/>
          </a:solidFill>
          <a:ln w="9525">
            <a:solidFill>
              <a:srgbClr val="DBE4E7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5806440" y="2212848"/>
            <a:ext cx="54864" cy="676656"/>
          </a:xfrm>
          <a:prstGeom prst="rect">
            <a:avLst/>
          </a:prstGeom>
          <a:solidFill>
            <a:srgbClr val="0D6E6E"/>
          </a:solidFill>
          <a:ln/>
        </p:spPr>
      </p:sp>
      <p:sp>
        <p:nvSpPr>
          <p:cNvPr id="21" name="Text 19"/>
          <p:cNvSpPr/>
          <p:nvPr/>
        </p:nvSpPr>
        <p:spPr>
          <a:xfrm>
            <a:off x="5989320" y="2258568"/>
            <a:ext cx="278892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20" b="1" dirty="0">
                <a:solidFill>
                  <a:srgbClr val="0D6E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Colo (NextDC et al.)</a:t>
            </a:r>
            <a:endParaRPr lang="en-US" sz="920" dirty="0"/>
          </a:p>
          <a:p>
            <a:pPr indent="0" marL="0">
              <a:buNone/>
            </a:pPr>
            <a:r>
              <a:rPr lang="en-US" sz="920" dirty="0">
                <a:solidFill>
                  <a:srgbClr val="3348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sell racks; no firmed generation, no demand aggregation, no routing layer</a:t>
            </a:r>
            <a:endParaRPr lang="en-US" sz="920" dirty="0"/>
          </a:p>
        </p:txBody>
      </p:sp>
      <p:sp>
        <p:nvSpPr>
          <p:cNvPr id="22" name="Shape 20"/>
          <p:cNvSpPr/>
          <p:nvPr/>
        </p:nvSpPr>
        <p:spPr>
          <a:xfrm>
            <a:off x="5806440" y="3054096"/>
            <a:ext cx="3063240" cy="676656"/>
          </a:xfrm>
          <a:prstGeom prst="rect">
            <a:avLst/>
          </a:prstGeom>
          <a:solidFill>
            <a:srgbClr val="FFFFFF"/>
          </a:solidFill>
          <a:ln w="9525">
            <a:solidFill>
              <a:srgbClr val="DBE4E7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5806440" y="3054096"/>
            <a:ext cx="54864" cy="676656"/>
          </a:xfrm>
          <a:prstGeom prst="rect">
            <a:avLst/>
          </a:prstGeom>
          <a:solidFill>
            <a:srgbClr val="0D6E6E"/>
          </a:solidFill>
          <a:ln/>
        </p:spPr>
      </p:sp>
      <p:sp>
        <p:nvSpPr>
          <p:cNvPr id="24" name="Text 22"/>
          <p:cNvSpPr/>
          <p:nvPr/>
        </p:nvSpPr>
        <p:spPr>
          <a:xfrm>
            <a:off x="5989320" y="3099816"/>
            <a:ext cx="278892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20" b="1" dirty="0">
                <a:solidFill>
                  <a:srgbClr val="0D6E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GPU resellers</a:t>
            </a:r>
            <a:endParaRPr lang="en-US" sz="920" dirty="0"/>
          </a:p>
          <a:p>
            <a:pPr indent="0" marL="0">
              <a:buNone/>
            </a:pPr>
            <a:r>
              <a:rPr lang="en-US" sz="920" dirty="0">
                <a:solidFill>
                  <a:srgbClr val="3348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arbitrage someone else's capacity — no substrate, no power edge</a:t>
            </a:r>
            <a:endParaRPr lang="en-US" sz="920" dirty="0"/>
          </a:p>
        </p:txBody>
      </p:sp>
      <p:sp>
        <p:nvSpPr>
          <p:cNvPr id="25" name="Shape 23"/>
          <p:cNvSpPr/>
          <p:nvPr/>
        </p:nvSpPr>
        <p:spPr>
          <a:xfrm>
            <a:off x="5806440" y="3950208"/>
            <a:ext cx="3063240" cy="777240"/>
          </a:xfrm>
          <a:prstGeom prst="rect">
            <a:avLst/>
          </a:prstGeom>
          <a:solidFill>
            <a:srgbClr val="0F2329"/>
          </a:solidFill>
          <a:ln/>
        </p:spPr>
      </p:sp>
      <p:sp>
        <p:nvSpPr>
          <p:cNvPr id="26" name="Text 24"/>
          <p:cNvSpPr/>
          <p:nvPr/>
        </p:nvSpPr>
        <p:spPr>
          <a:xfrm>
            <a:off x="5989320" y="4014216"/>
            <a:ext cx="27432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6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Nobody in AU pairs a firmed-power sovereign site with a demand-aggregating gateway. That combination is the company.</a:t>
            </a:r>
            <a:endParaRPr lang="en-US" sz="960" dirty="0"/>
          </a:p>
        </p:txBody>
      </p:sp>
      <p:sp>
        <p:nvSpPr>
          <p:cNvPr id="27" name="Text 25"/>
          <p:cNvSpPr/>
          <p:nvPr/>
        </p:nvSpPr>
        <p:spPr>
          <a:xfrm>
            <a:off x="457200" y="4818888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6B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AloomU.au — Q1  ·  Confidential draft  ·  June 2026</a:t>
            </a:r>
            <a:endParaRPr lang="en-US" sz="850" dirty="0"/>
          </a:p>
        </p:txBody>
      </p:sp>
      <p:sp>
        <p:nvSpPr>
          <p:cNvPr id="28" name="Text 26"/>
          <p:cNvSpPr/>
          <p:nvPr/>
        </p:nvSpPr>
        <p:spPr>
          <a:xfrm>
            <a:off x="8503920" y="4818888"/>
            <a:ext cx="274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5A6B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8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F232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502920"/>
            <a:ext cx="7863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ASK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640080" y="868680"/>
            <a:ext cx="80467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Join us. Build the substrate.</a:t>
            </a:r>
            <a:endParaRPr lang="en-US" sz="3300" dirty="0"/>
          </a:p>
        </p:txBody>
      </p:sp>
      <p:sp>
        <p:nvSpPr>
          <p:cNvPr id="5" name="Shape 3"/>
          <p:cNvSpPr/>
          <p:nvPr/>
        </p:nvSpPr>
        <p:spPr>
          <a:xfrm>
            <a:off x="640080" y="1828800"/>
            <a:ext cx="3977640" cy="1828800"/>
          </a:xfrm>
          <a:prstGeom prst="rect">
            <a:avLst/>
          </a:prstGeom>
          <a:solidFill>
            <a:srgbClr val="16313A"/>
          </a:solidFill>
          <a:ln w="12700">
            <a:solidFill>
              <a:srgbClr val="2A4A54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1248" y="1965960"/>
            <a:ext cx="3566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B886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cofounder we need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841248" y="2377440"/>
            <a:ext cx="356616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127000" indent="-127000">
              <a:spcAft>
                <a:spcPts val="600"/>
              </a:spcAft>
              <a:buSzPct val="100000"/>
              <a:buChar char="•"/>
            </a:pPr>
            <a:r>
              <a:rPr lang="en-US" sz="1150" dirty="0">
                <a:solidFill>
                  <a:srgbClr val="D8E4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Infrastructure operator — DC build, power commercials, GPU ops at scale</a:t>
            </a:r>
            <a:endParaRPr lang="en-US" sz="1150" dirty="0"/>
          </a:p>
          <a:p>
            <a:pPr marL="127000" indent="-127000">
              <a:spcAft>
                <a:spcPts val="600"/>
              </a:spcAft>
              <a:buSzPct val="100000"/>
              <a:buChar char="•"/>
            </a:pPr>
            <a:r>
              <a:rPr lang="en-US" sz="1150" dirty="0">
                <a:solidFill>
                  <a:srgbClr val="D8E4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Has energised a site: PPAs, behind-the-meter deals, liquid cooling</a:t>
            </a:r>
            <a:endParaRPr lang="en-US" sz="1150" dirty="0"/>
          </a:p>
          <a:p>
            <a:pPr marL="127000" indent="-127000">
              <a:spcAft>
                <a:spcPts val="600"/>
              </a:spcAft>
              <a:buSzPct val="100000"/>
              <a:buChar char="•"/>
            </a:pPr>
            <a:r>
              <a:rPr lang="en-US" sz="1150" dirty="0">
                <a:solidFill>
                  <a:srgbClr val="D8E4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Pairs with our existing software, product and customer access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4800600" y="1828800"/>
            <a:ext cx="3977640" cy="1828800"/>
          </a:xfrm>
          <a:prstGeom prst="rect">
            <a:avLst/>
          </a:prstGeom>
          <a:solidFill>
            <a:srgbClr val="16313A"/>
          </a:solidFill>
          <a:ln w="12700">
            <a:solidFill>
              <a:srgbClr val="2A4A54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001768" y="1965960"/>
            <a:ext cx="3566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B886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capital we need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5001768" y="2377440"/>
            <a:ext cx="356616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127000" indent="-127000">
              <a:spcAft>
                <a:spcPts val="600"/>
              </a:spcAft>
              <a:buSzPct val="100000"/>
              <a:buChar char="•"/>
            </a:pPr>
            <a:r>
              <a:rPr lang="en-US" sz="1150" dirty="0">
                <a:solidFill>
                  <a:srgbClr val="D8E4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~$116m: close CleanCo / Powerlink terms, stand up the ~2 MW pilot</a:t>
            </a:r>
            <a:endParaRPr lang="en-US" sz="1150" dirty="0"/>
          </a:p>
          <a:p>
            <a:pPr marL="127000" indent="-127000">
              <a:spcAft>
                <a:spcPts val="600"/>
              </a:spcAft>
              <a:buSzPct val="100000"/>
              <a:buChar char="•"/>
            </a:pPr>
            <a:r>
              <a:rPr lang="en-US" sz="1150" dirty="0">
                <a:solidFill>
                  <a:srgbClr val="D8E4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GPUs are 69% — financeable; vendor-finance cuts the equity cheque</a:t>
            </a:r>
            <a:endParaRPr lang="en-US" sz="1150" dirty="0"/>
          </a:p>
          <a:p>
            <a:pPr marL="127000" indent="-127000">
              <a:spcAft>
                <a:spcPts val="600"/>
              </a:spcAft>
              <a:buSzPct val="100000"/>
              <a:buChar char="•"/>
            </a:pPr>
            <a:r>
              <a:rPr lang="en-US" sz="1150" dirty="0">
                <a:solidFill>
                  <a:srgbClr val="D8E4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Defined path into the 1.2 GW envelope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640080" y="3977640"/>
            <a:ext cx="81381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now:  </a:t>
            </a:r>
            <a:pPr indent="0" marL="0">
              <a:buNone/>
            </a:pPr>
            <a:r>
              <a:rPr lang="en-US" sz="1300" dirty="0">
                <a:solidFill>
                  <a:srgbClr val="CADC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site is mid-redevelopment and the landlord is courting tenants today; GPU contracts rose ~40% in six months on sold-out capacity; sovereign demand is structural and AU-bound. First mover on the site wins the runway.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AloomU.au — Q1 · 800 MW at Swanbank</dc:title>
  <dc:subject>PptxGenJS Presentation</dc:subject>
  <dc:creator>AloomU.au</dc:creator>
  <cp:lastModifiedBy>AloomU.au</cp:lastModifiedBy>
  <cp:revision>1</cp:revision>
  <dcterms:created xsi:type="dcterms:W3CDTF">2026-06-11T19:09:29Z</dcterms:created>
  <dcterms:modified xsi:type="dcterms:W3CDTF">2026-06-11T19:09:29Z</dcterms:modified>
</cp:coreProperties>
</file>